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7" r:id="rId1"/>
    <p:sldMasterId id="2147484450" r:id="rId2"/>
  </p:sldMasterIdLst>
  <p:notesMasterIdLst>
    <p:notesMasterId r:id="rId28"/>
  </p:notesMasterIdLst>
  <p:sldIdLst>
    <p:sldId id="289" r:id="rId3"/>
    <p:sldId id="290" r:id="rId4"/>
    <p:sldId id="291" r:id="rId5"/>
    <p:sldId id="259" r:id="rId6"/>
    <p:sldId id="274" r:id="rId7"/>
    <p:sldId id="260" r:id="rId8"/>
    <p:sldId id="275" r:id="rId9"/>
    <p:sldId id="302" r:id="rId10"/>
    <p:sldId id="304" r:id="rId11"/>
    <p:sldId id="303" r:id="rId12"/>
    <p:sldId id="276" r:id="rId13"/>
    <p:sldId id="277" r:id="rId14"/>
    <p:sldId id="278" r:id="rId15"/>
    <p:sldId id="279" r:id="rId16"/>
    <p:sldId id="273" r:id="rId17"/>
    <p:sldId id="292" r:id="rId18"/>
    <p:sldId id="282" r:id="rId19"/>
    <p:sldId id="296" r:id="rId20"/>
    <p:sldId id="283" r:id="rId21"/>
    <p:sldId id="284" r:id="rId22"/>
    <p:sldId id="285" r:id="rId23"/>
    <p:sldId id="300" r:id="rId24"/>
    <p:sldId id="298" r:id="rId25"/>
    <p:sldId id="287" r:id="rId26"/>
    <p:sldId id="288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86521" autoAdjust="0"/>
  </p:normalViewPr>
  <p:slideViewPr>
    <p:cSldViewPr>
      <p:cViewPr varScale="1">
        <p:scale>
          <a:sx n="97" d="100"/>
          <a:sy n="97" d="100"/>
        </p:scale>
        <p:origin x="26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CC407-0A6F-40B4-8647-312091DBB607}" type="datetimeFigureOut">
              <a:rPr lang="de-CH" smtClean="0"/>
              <a:t>14.02.22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1096-DC23-4E10-98C8-279A563683D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1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1096-DC23-4E10-98C8-279A563683DF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395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1096-DC23-4E10-98C8-279A563683DF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6976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Traktandenliste: Gibt es weitere Anträge? Nehmen </a:t>
            </a:r>
            <a:r>
              <a:rPr lang="de-DE" dirty="0" err="1"/>
              <a:t>wr</a:t>
            </a:r>
            <a:r>
              <a:rPr lang="de-DE" dirty="0"/>
              <a:t> die Traktandenliste an?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1096-DC23-4E10-98C8-279A563683DF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104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C1096-DC23-4E10-98C8-279A563683DF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450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1096-DC23-4E10-98C8-279A563683DF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111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BC1096-DC23-4E10-98C8-279A563683DF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916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97763-AEED-4BAF-A7FC-A395B75BC253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013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B3EC-0B7A-4E37-A529-FC19C605BDEA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58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987C-E686-49EF-98BA-4B6541D539C2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534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44269"/>
            <a:ext cx="85344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D8EF-377A-4345-BC92-769875FAFE0C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817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E722-6BD9-4837-B95F-EEFF60CE75BF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7426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5132" y="3887812"/>
            <a:ext cx="9146751" cy="607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851528"/>
            <a:ext cx="78867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C58D62-E879-4EE1-8B7A-09815F93F8C4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1544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9B1-BFE6-4AB9-966D-B072D32E729D}" type="datetime1">
              <a:rPr lang="de-CH" smtClean="0"/>
              <a:t>14.02.22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470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3A919-4830-4F10-8FB3-35CC39510E84}" type="datetime1">
              <a:rPr lang="de-CH" smtClean="0"/>
              <a:t>14.02.22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0416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3C81-ABA1-4939-A08F-68FF0AB8D84A}" type="datetime1">
              <a:rPr lang="de-CH" smtClean="0"/>
              <a:t>14.02.22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781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4EA9-07E2-4D2B-9331-740A22881DF8}" type="datetime1">
              <a:rPr lang="de-CH" smtClean="0"/>
              <a:t>14.02.22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2142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25F30-5FF2-4943-B4BB-506A133E9411}" type="datetime1">
              <a:rPr lang="de-CH" smtClean="0"/>
              <a:t>14.02.22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87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5B23-77C6-461D-B3D2-9F9CA426BB42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7871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DEDC1-E55E-4128-AB5E-7BEFB981299D}" type="datetime1">
              <a:rPr lang="de-CH" smtClean="0"/>
              <a:t>14.02.22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2041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9CA3-1806-40EE-A54D-77DC2622765E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6072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9279EA0A-9588-41DF-89D7-7467762B6467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005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B9AC-2C62-45D0-950F-D2CDA7935B13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429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4E56-746D-4626-B0B2-C6A5ABDB5CBF}" type="datetime1">
              <a:rPr lang="de-CH" smtClean="0"/>
              <a:t>14.02.22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692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2B45-B4EA-4B94-A39A-53A3B1CCA8BD}" type="datetime1">
              <a:rPr lang="de-CH" smtClean="0"/>
              <a:t>14.02.22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8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D495-F4AB-4346-B452-4C87FE44677D}" type="datetime1">
              <a:rPr lang="de-CH" smtClean="0"/>
              <a:t>14.02.22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9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E8B1B-6440-4526-B7CE-F6FD8067D98E}" type="datetime1">
              <a:rPr lang="de-CH" smtClean="0"/>
              <a:t>14.02.22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0077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3262-6216-439E-851E-09D8050AB761}" type="datetime1">
              <a:rPr lang="de-CH" smtClean="0"/>
              <a:t>14.02.22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550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1A62-8974-4884-800A-C5486752952E}" type="datetime1">
              <a:rPr lang="de-CH" smtClean="0"/>
              <a:t>14.02.22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Generalverammlung der FG IUS - 27.3.18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59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627231-0A68-4961-B100-C7DE5020B497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048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0627231-0A68-4961-B100-C7DE5020B497}" type="datetime1">
              <a:rPr lang="de-CH" smtClean="0"/>
              <a:t>14.02.22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de-DE"/>
              <a:t>Generalverammlung der FG IUS - 27.3.18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A6ED131-D758-4102-91FA-6A9A7FCB10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1355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tiff"/><Relationship Id="rId5" Type="http://schemas.openxmlformats.org/officeDocument/2006/relationships/image" Target="../media/image7.jpg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Generalversammlung</a:t>
            </a:r>
            <a:br>
              <a:rPr lang="de-DE" dirty="0"/>
            </a:br>
            <a:r>
              <a:rPr lang="de-DE" dirty="0"/>
              <a:t>24.02.2022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Fachgruppe IUS</a:t>
            </a:r>
          </a:p>
        </p:txBody>
      </p:sp>
      <p:pic>
        <p:nvPicPr>
          <p:cNvPr id="1026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016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78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145F956-0518-9C4D-B769-DA71C9DFB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3" r="-3" b="14179"/>
          <a:stretch/>
        </p:blipFill>
        <p:spPr>
          <a:xfrm rot="5400000">
            <a:off x="741880" y="-421109"/>
            <a:ext cx="3167426" cy="435307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02D21EF-7B23-E84B-A343-B227E4716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282"/>
          <a:stretch/>
        </p:blipFill>
        <p:spPr>
          <a:xfrm>
            <a:off x="4646529" y="171717"/>
            <a:ext cx="4348413" cy="31674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AA27FD9-4CD6-2047-B8FA-AC364AC2F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5" r="10780"/>
          <a:stretch/>
        </p:blipFill>
        <p:spPr>
          <a:xfrm>
            <a:off x="149054" y="3510858"/>
            <a:ext cx="4353079" cy="27899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B1FE3D1-A01C-624F-A15E-713A11C8AE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41" r="2" b="45440"/>
          <a:stretch/>
        </p:blipFill>
        <p:spPr>
          <a:xfrm>
            <a:off x="4646529" y="3510858"/>
            <a:ext cx="4348412" cy="2789948"/>
          </a:xfrm>
          <a:prstGeom prst="rect">
            <a:avLst/>
          </a:prstGeom>
        </p:spPr>
      </p:pic>
      <p:sp>
        <p:nvSpPr>
          <p:cNvPr id="20" name="Fußzeilenplatzhalter 3">
            <a:extLst>
              <a:ext uri="{FF2B5EF4-FFF2-40B4-BE49-F238E27FC236}">
                <a16:creationId xmlns:a16="http://schemas.microsoft.com/office/drawing/2014/main" id="{6E0F113A-0044-6A4F-9D73-1F6315C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Promotionsfeier</a:t>
            </a: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und -party</a:t>
            </a:r>
          </a:p>
        </p:txBody>
      </p:sp>
    </p:spTree>
    <p:extLst>
      <p:ext uri="{BB962C8B-B14F-4D97-AF65-F5344CB8AC3E}">
        <p14:creationId xmlns:p14="http://schemas.microsoft.com/office/powerpoint/2010/main" val="40778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 err="1"/>
              <a:t>AusBlick</a:t>
            </a:r>
            <a:r>
              <a:rPr lang="de-DE" sz="5400" dirty="0"/>
              <a:t> auf das nächste Jahr</a:t>
            </a:r>
          </a:p>
        </p:txBody>
      </p:sp>
      <p:pic>
        <p:nvPicPr>
          <p:cNvPr id="4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016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78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Organisatorisches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019" y="2031072"/>
            <a:ext cx="7772400" cy="4710296"/>
          </a:xfrm>
        </p:spPr>
        <p:txBody>
          <a:bodyPr>
            <a:normAutofit/>
          </a:bodyPr>
          <a:lstStyle/>
          <a:p>
            <a:r>
              <a:rPr lang="de-DE" sz="2400" b="1" u="sng" dirty="0"/>
              <a:t>Ziel: Neue Mitglieder rekrutieren, klare Umschreibung der Zusammenarbeiten mit Partnern, Sponsoren und Universität</a:t>
            </a:r>
          </a:p>
          <a:p>
            <a:r>
              <a:rPr lang="de-DE" sz="2400" dirty="0"/>
              <a:t>Ressort Finanzen: Zweites Bankkonto eröffnen</a:t>
            </a:r>
          </a:p>
          <a:p>
            <a:r>
              <a:rPr lang="de-DE" sz="2400" dirty="0"/>
              <a:t>Ressort Medien &amp; Events: Genau Definition was gepostet wird, Zusammenarbeit mit Fakultät</a:t>
            </a:r>
          </a:p>
          <a:p>
            <a:r>
              <a:rPr lang="de-DE" sz="2400" dirty="0"/>
              <a:t>Ressort Sponsoring: Events mit Sponsoren, Eventkalender</a:t>
            </a:r>
          </a:p>
          <a:p>
            <a:r>
              <a:rPr lang="de-DE" sz="2400" dirty="0"/>
              <a:t>Studierendenvertretung: Bessere Rückmeldungen der Vertreter an die FG</a:t>
            </a:r>
          </a:p>
          <a:p>
            <a:r>
              <a:rPr lang="de-DE" sz="2400" dirty="0"/>
              <a:t>Teamevent</a:t>
            </a:r>
          </a:p>
          <a:p>
            <a:endParaRPr lang="de-DE" sz="2400" dirty="0"/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06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Anlässe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4288" y="1988840"/>
            <a:ext cx="7404653" cy="4584984"/>
          </a:xfrm>
        </p:spPr>
        <p:txBody>
          <a:bodyPr>
            <a:noAutofit/>
          </a:bodyPr>
          <a:lstStyle/>
          <a:p>
            <a:r>
              <a:rPr lang="de-DE" sz="2800" dirty="0"/>
              <a:t>FAQ </a:t>
            </a:r>
          </a:p>
          <a:p>
            <a:r>
              <a:rPr lang="de-DE" sz="2800" dirty="0" err="1"/>
              <a:t>Semesterapero</a:t>
            </a:r>
            <a:r>
              <a:rPr lang="de-DE" sz="2800" dirty="0"/>
              <a:t>, Promotionsfeiern und -</a:t>
            </a:r>
            <a:r>
              <a:rPr lang="de-DE" sz="2800" dirty="0" err="1"/>
              <a:t>parties</a:t>
            </a:r>
            <a:r>
              <a:rPr lang="de-DE" sz="2800" dirty="0"/>
              <a:t>, </a:t>
            </a:r>
            <a:r>
              <a:rPr lang="de-DE" sz="2800" dirty="0" err="1"/>
              <a:t>Freshmen</a:t>
            </a:r>
            <a:r>
              <a:rPr lang="de-DE" sz="2800" dirty="0"/>
              <a:t> Day </a:t>
            </a:r>
          </a:p>
          <a:p>
            <a:r>
              <a:rPr lang="de-DE" sz="2800" dirty="0"/>
              <a:t>Diverse Workshops und weitere Webinare (Eventkalender folgt)</a:t>
            </a:r>
          </a:p>
          <a:p>
            <a:r>
              <a:rPr lang="de-DE" sz="2800" dirty="0" err="1"/>
              <a:t>Goodie</a:t>
            </a:r>
            <a:r>
              <a:rPr lang="de-DE" sz="2800" dirty="0"/>
              <a:t>-Bags für </a:t>
            </a:r>
            <a:r>
              <a:rPr lang="de-DE" sz="2800" dirty="0" err="1"/>
              <a:t>Freshmenday</a:t>
            </a:r>
            <a:endParaRPr lang="de-DE" sz="2800" dirty="0"/>
          </a:p>
          <a:p>
            <a:r>
              <a:rPr lang="de-DE" sz="2800" dirty="0" err="1"/>
              <a:t>Coffeeday</a:t>
            </a:r>
            <a:endParaRPr lang="de-DE" sz="2800" dirty="0"/>
          </a:p>
          <a:p>
            <a:r>
              <a:rPr lang="de-DE" sz="2800" dirty="0"/>
              <a:t>Vortrag/Seminar in Zusammenarbeit mit FG </a:t>
            </a:r>
            <a:r>
              <a:rPr lang="de-DE" sz="2800" dirty="0" err="1"/>
              <a:t>WiWi</a:t>
            </a:r>
            <a:endParaRPr lang="de-DE" sz="2800" dirty="0"/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30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/>
              <a:t>Jahresrechnung</a:t>
            </a:r>
          </a:p>
        </p:txBody>
      </p:sp>
      <p:pic>
        <p:nvPicPr>
          <p:cNvPr id="4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016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604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5400" dirty="0"/>
              <a:t>Bilanz</a:t>
            </a:r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9BC5667A-CB95-E442-B889-FD614CCB2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957683"/>
              </p:ext>
            </p:extLst>
          </p:nvPr>
        </p:nvGraphicFramePr>
        <p:xfrm>
          <a:off x="195419" y="2060848"/>
          <a:ext cx="8751600" cy="252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6744">
                  <a:extLst>
                    <a:ext uri="{9D8B030D-6E8A-4147-A177-3AD203B41FA5}">
                      <a16:colId xmlns:a16="http://schemas.microsoft.com/office/drawing/2014/main" val="1317558391"/>
                    </a:ext>
                  </a:extLst>
                </a:gridCol>
                <a:gridCol w="1552428">
                  <a:extLst>
                    <a:ext uri="{9D8B030D-6E8A-4147-A177-3AD203B41FA5}">
                      <a16:colId xmlns:a16="http://schemas.microsoft.com/office/drawing/2014/main" val="2708563293"/>
                    </a:ext>
                  </a:extLst>
                </a:gridCol>
                <a:gridCol w="1552428">
                  <a:extLst>
                    <a:ext uri="{9D8B030D-6E8A-4147-A177-3AD203B41FA5}">
                      <a16:colId xmlns:a16="http://schemas.microsoft.com/office/drawing/2014/main" val="4244063826"/>
                    </a:ext>
                  </a:extLst>
                </a:gridCol>
              </a:tblGrid>
              <a:tr h="50472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CH" sz="1200" u="sng" strike="noStrike">
                          <a:effectLst/>
                        </a:rPr>
                        <a:t>Bilanz</a:t>
                      </a:r>
                      <a:endParaRPr lang="de-CH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681269"/>
                  </a:ext>
                </a:extLst>
              </a:tr>
              <a:tr h="504720">
                <a:tc>
                  <a:txBody>
                    <a:bodyPr/>
                    <a:lstStyle/>
                    <a:p>
                      <a:pPr algn="ctr" fontAlgn="b"/>
                      <a:r>
                        <a:rPr lang="de-CH" sz="1200" u="sng" strike="noStrike" dirty="0">
                          <a:effectLst/>
                        </a:rPr>
                        <a:t> </a:t>
                      </a:r>
                      <a:endParaRPr lang="de-CH" sz="12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200" u="sng" strike="noStrike" dirty="0">
                          <a:effectLst/>
                        </a:rPr>
                        <a:t>31.12.20</a:t>
                      </a:r>
                      <a:endParaRPr lang="de-CH" sz="12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200" u="sng" strike="noStrike" dirty="0">
                          <a:effectLst/>
                        </a:rPr>
                        <a:t>31.12.21</a:t>
                      </a:r>
                      <a:endParaRPr lang="de-CH" sz="12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8273182"/>
                  </a:ext>
                </a:extLst>
              </a:tr>
              <a:tr h="5047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200" u="none" strike="noStrike" dirty="0">
                          <a:effectLst/>
                        </a:rPr>
                        <a:t>Konto Basler Kantonalbank</a:t>
                      </a:r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33’871.75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32’703.18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5439907"/>
                  </a:ext>
                </a:extLst>
              </a:tr>
              <a:tr h="504720">
                <a:tc>
                  <a:txBody>
                    <a:bodyPr/>
                    <a:lstStyle/>
                    <a:p>
                      <a:pPr algn="l" fontAlgn="b"/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de-CH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2950685"/>
                  </a:ext>
                </a:extLst>
              </a:tr>
              <a:tr h="504720">
                <a:tc>
                  <a:txBody>
                    <a:bodyPr/>
                    <a:lstStyle/>
                    <a:p>
                      <a:pPr algn="l" fontAlgn="b"/>
                      <a:r>
                        <a:rPr lang="de-CH" sz="1200" u="none" strike="noStrike">
                          <a:effectLst/>
                        </a:rPr>
                        <a:t>Jahresgewinn/-verlust:</a:t>
                      </a:r>
                      <a:endParaRPr lang="de-CH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CH" sz="1200" b="1" u="none" strike="noStrike" dirty="0">
                          <a:effectLst/>
                        </a:rPr>
                        <a:t>-1’168.57 </a:t>
                      </a:r>
                      <a:endParaRPr lang="de-CH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27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018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Erfolgsrechnung</a:t>
            </a:r>
          </a:p>
        </p:txBody>
      </p:sp>
      <p:pic>
        <p:nvPicPr>
          <p:cNvPr id="6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F3F2E401-A3A5-3547-9080-822E55FBA6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111709"/>
              </p:ext>
            </p:extLst>
          </p:nvPr>
        </p:nvGraphicFramePr>
        <p:xfrm>
          <a:off x="196987" y="2060848"/>
          <a:ext cx="8748464" cy="3894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8166">
                  <a:extLst>
                    <a:ext uri="{9D8B030D-6E8A-4147-A177-3AD203B41FA5}">
                      <a16:colId xmlns:a16="http://schemas.microsoft.com/office/drawing/2014/main" val="1037571937"/>
                    </a:ext>
                  </a:extLst>
                </a:gridCol>
                <a:gridCol w="1575810">
                  <a:extLst>
                    <a:ext uri="{9D8B030D-6E8A-4147-A177-3AD203B41FA5}">
                      <a16:colId xmlns:a16="http://schemas.microsoft.com/office/drawing/2014/main" val="2292111255"/>
                    </a:ext>
                  </a:extLst>
                </a:gridCol>
                <a:gridCol w="1684488">
                  <a:extLst>
                    <a:ext uri="{9D8B030D-6E8A-4147-A177-3AD203B41FA5}">
                      <a16:colId xmlns:a16="http://schemas.microsoft.com/office/drawing/2014/main" val="1523793052"/>
                    </a:ext>
                  </a:extLst>
                </a:gridCol>
              </a:tblGrid>
              <a:tr h="25960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CH" sz="1100" u="sng" strike="noStrike" dirty="0">
                          <a:effectLst/>
                        </a:rPr>
                        <a:t>Erfolgsrechnung</a:t>
                      </a:r>
                      <a:endParaRPr lang="de-CH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32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u="sng" strike="noStrike" dirty="0">
                          <a:effectLst/>
                        </a:rPr>
                        <a:t> </a:t>
                      </a:r>
                      <a:endParaRPr lang="de-CH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u="sng" strike="noStrike">
                          <a:effectLst/>
                        </a:rPr>
                        <a:t>Einnahmen</a:t>
                      </a:r>
                      <a:endParaRPr lang="de-CH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100" u="sng" strike="noStrike">
                          <a:effectLst/>
                        </a:rPr>
                        <a:t>Ausgaben</a:t>
                      </a:r>
                      <a:endParaRPr lang="de-CH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769038648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 err="1">
                          <a:effectLst/>
                        </a:rPr>
                        <a:t>Skuba</a:t>
                      </a:r>
                      <a:r>
                        <a:rPr lang="de-CH" sz="1100" u="none" strike="noStrike" dirty="0">
                          <a:effectLst/>
                        </a:rPr>
                        <a:t> Beiträge FS + HS 21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5’357.50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1795184956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 err="1">
                          <a:effectLst/>
                        </a:rPr>
                        <a:t>Sponsoringbeitrag</a:t>
                      </a:r>
                      <a:r>
                        <a:rPr lang="de-CH" sz="1100" u="none" strike="noStrike" dirty="0">
                          <a:effectLst/>
                        </a:rPr>
                        <a:t> </a:t>
                      </a:r>
                      <a:r>
                        <a:rPr lang="de-CH" sz="1100" u="none" strike="noStrike" dirty="0" err="1">
                          <a:effectLst/>
                        </a:rPr>
                        <a:t>Schulthess</a:t>
                      </a:r>
                      <a:r>
                        <a:rPr lang="de-CH" sz="1100" u="none" strike="noStrike" dirty="0">
                          <a:effectLst/>
                        </a:rPr>
                        <a:t> 2021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>
                          <a:effectLst/>
                        </a:rPr>
                        <a:t>4’000.00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694108003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Sponsoring Schellenberg Widmer 2020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500.00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>
                          <a:effectLst/>
                        </a:rPr>
                        <a:t> 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4289253875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>
                          <a:effectLst/>
                        </a:rPr>
                        <a:t>Sponsoring Helbing Lichtenhahn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500.00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874876860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Sponsoring NKF</a:t>
                      </a: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100" u="none" strike="noStrike" dirty="0">
                          <a:effectLst/>
                        </a:rPr>
                        <a:t>500.00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4044699048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Intern (Büro, Material, IT etc.)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>
                          <a:effectLst/>
                        </a:rPr>
                        <a:t> 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502.30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554714521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Medien (Fotos, </a:t>
                      </a:r>
                      <a:r>
                        <a:rPr lang="de-CH" sz="1100" u="none" strike="noStrike" dirty="0" err="1">
                          <a:effectLst/>
                        </a:rPr>
                        <a:t>Rollup</a:t>
                      </a:r>
                      <a:r>
                        <a:rPr lang="de-CH" sz="1100" u="none" strike="noStrike" dirty="0">
                          <a:effectLst/>
                        </a:rPr>
                        <a:t> etc.)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710.82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310572015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Entschädigungen (</a:t>
                      </a:r>
                      <a:r>
                        <a:rPr lang="de-CH" sz="1100" u="none" strike="noStrike" dirty="0" err="1">
                          <a:effectLst/>
                        </a:rPr>
                        <a:t>Stud.vertretung</a:t>
                      </a:r>
                      <a:r>
                        <a:rPr lang="de-CH" sz="1100" u="none" strike="noStrike" dirty="0">
                          <a:effectLst/>
                        </a:rPr>
                        <a:t> etc.)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>
                          <a:effectLst/>
                        </a:rPr>
                        <a:t> 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2318.33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795565920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Events (Erstsemestrigen; </a:t>
                      </a:r>
                      <a:r>
                        <a:rPr lang="de-CH" sz="1100" u="none" strike="noStrike" dirty="0" err="1">
                          <a:effectLst/>
                        </a:rPr>
                        <a:t>Goody</a:t>
                      </a:r>
                      <a:r>
                        <a:rPr lang="de-CH" sz="1100" u="none" strike="noStrike" dirty="0">
                          <a:effectLst/>
                        </a:rPr>
                        <a:t>-Bags, Promotionsparty etc.)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6204.67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019606541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Sonstiges</a:t>
                      </a: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2289.96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724565668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 dirty="0">
                          <a:effectLst/>
                        </a:rPr>
                        <a:t> </a:t>
                      </a:r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>
                          <a:effectLst/>
                        </a:rPr>
                        <a:t> 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2675788321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>
                          <a:effectLst/>
                        </a:rPr>
                        <a:t>Summe: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10’857.50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u="none" strike="noStrike" dirty="0">
                          <a:effectLst/>
                        </a:rPr>
                        <a:t>12’026.08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extLst>
                  <a:ext uri="{0D108BD9-81ED-4DB2-BD59-A6C34878D82A}">
                    <a16:rowId xmlns:a16="http://schemas.microsoft.com/office/drawing/2014/main" val="376070979"/>
                  </a:ext>
                </a:extLst>
              </a:tr>
              <a:tr h="259605">
                <a:tc>
                  <a:txBody>
                    <a:bodyPr/>
                    <a:lstStyle/>
                    <a:p>
                      <a:pPr algn="l" fontAlgn="b"/>
                      <a:r>
                        <a:rPr lang="de-CH" sz="1100" u="none" strike="noStrike">
                          <a:effectLst/>
                        </a:rPr>
                        <a:t>Saldo: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CH" sz="1100" u="none" strike="noStrike" dirty="0">
                          <a:effectLst/>
                        </a:rPr>
                        <a:t>-1’168.65</a:t>
                      </a:r>
                      <a:endParaRPr lang="de-CH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4" marR="8574" marT="8574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681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34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 err="1"/>
              <a:t>Décharge</a:t>
            </a:r>
            <a:r>
              <a:rPr lang="de-DE" sz="5400" dirty="0"/>
              <a:t> Vorstand</a:t>
            </a:r>
          </a:p>
        </p:txBody>
      </p:sp>
      <p:pic>
        <p:nvPicPr>
          <p:cNvPr id="4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016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7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4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u="sng" dirty="0"/>
              <a:t>Ständige Praxis</a:t>
            </a:r>
            <a:r>
              <a:rPr lang="de-DE" sz="4000" dirty="0"/>
              <a:t>: Der Vorstand wird nun aufgelöst. </a:t>
            </a:r>
          </a:p>
        </p:txBody>
      </p:sp>
      <p:pic>
        <p:nvPicPr>
          <p:cNvPr id="6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8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/>
              <a:t>Wahlen  Vorstand</a:t>
            </a:r>
          </a:p>
        </p:txBody>
      </p:sp>
      <p:pic>
        <p:nvPicPr>
          <p:cNvPr id="4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016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Traktanden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1800" dirty="0" err="1"/>
              <a:t>Begrüssung</a:t>
            </a:r>
            <a:endParaRPr lang="de-DE" sz="1800" dirty="0"/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Organisatorische Wahlen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Genehmigung Traktandenliste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Genehmigung Protokoll GV 2021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Rückblick 2021 &amp; Ausblick 2022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Jahresrechnung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 err="1"/>
              <a:t>Décharge</a:t>
            </a:r>
            <a:r>
              <a:rPr lang="de-DE" sz="1800" dirty="0"/>
              <a:t> Vorstand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Vorstandswahlen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Reglement FG IUS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1800" dirty="0"/>
              <a:t>Varia</a:t>
            </a:r>
          </a:p>
        </p:txBody>
      </p:sp>
      <p:pic>
        <p:nvPicPr>
          <p:cNvPr id="6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1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5400" dirty="0"/>
              <a:t>Wahlen  Vorstand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57251" y="1844824"/>
            <a:ext cx="7819205" cy="4713634"/>
          </a:xfrm>
        </p:spPr>
        <p:txBody>
          <a:bodyPr>
            <a:noAutofit/>
          </a:bodyPr>
          <a:lstStyle/>
          <a:p>
            <a:r>
              <a:rPr lang="de-DE" sz="2400" dirty="0" err="1"/>
              <a:t>Gemäss</a:t>
            </a:r>
            <a:r>
              <a:rPr lang="de-DE" sz="2400" dirty="0"/>
              <a:t> aktuellem Reglement der FG IUS wird der Vorstand jedes Jahr an der GV </a:t>
            </a:r>
            <a:r>
              <a:rPr lang="de-DE" sz="2400" b="1" dirty="0"/>
              <a:t>bestätigt bzw. neu gewählt</a:t>
            </a:r>
            <a:endParaRPr lang="de-DE" sz="2400" dirty="0"/>
          </a:p>
          <a:p>
            <a:r>
              <a:rPr lang="de-DE" sz="2400" dirty="0"/>
              <a:t>Wer stellt sich zur </a:t>
            </a:r>
            <a:r>
              <a:rPr lang="de-DE" sz="2400" b="1" dirty="0"/>
              <a:t>Wiederwahl</a:t>
            </a:r>
            <a:r>
              <a:rPr lang="de-DE" sz="2400" dirty="0"/>
              <a:t>? Gibt es neue Kandidaturen?</a:t>
            </a:r>
          </a:p>
          <a:p>
            <a:pPr marL="34290" indent="0">
              <a:buNone/>
            </a:pPr>
            <a:r>
              <a:rPr lang="de-DE" sz="2400" dirty="0"/>
              <a:t>	Wiederwahl: </a:t>
            </a:r>
            <a:r>
              <a:rPr lang="de-DE" sz="2400" b="1" i="1" dirty="0"/>
              <a:t>Daniel, </a:t>
            </a:r>
            <a:r>
              <a:rPr lang="de-DE" sz="2400" b="1" i="1" dirty="0" err="1"/>
              <a:t>Nujin</a:t>
            </a:r>
            <a:r>
              <a:rPr lang="de-DE" sz="2400" b="1" i="1" dirty="0"/>
              <a:t>, Rebecca, Joël, Laura, 	Anastassia, </a:t>
            </a:r>
            <a:r>
              <a:rPr lang="de-DE" sz="2400" b="1" i="1" dirty="0" err="1"/>
              <a:t>Dilara</a:t>
            </a:r>
            <a:r>
              <a:rPr lang="de-DE" sz="2400" b="1" i="1" dirty="0"/>
              <a:t>	</a:t>
            </a:r>
          </a:p>
          <a:p>
            <a:pPr marL="34290" indent="0">
              <a:buNone/>
            </a:pPr>
            <a:r>
              <a:rPr lang="de-DE" sz="2400" b="1" i="1" dirty="0"/>
              <a:t>	</a:t>
            </a:r>
            <a:r>
              <a:rPr lang="de-DE" sz="2400" dirty="0"/>
              <a:t>Neuwahl</a:t>
            </a:r>
            <a:r>
              <a:rPr lang="de-DE" sz="2400" b="1" i="1" dirty="0"/>
              <a:t>: Lavinia, </a:t>
            </a:r>
            <a:r>
              <a:rPr lang="de-DE" sz="2400" b="1" i="1" dirty="0" err="1"/>
              <a:t>Timon</a:t>
            </a:r>
            <a:r>
              <a:rPr lang="de-DE" sz="2400" b="1" i="1" dirty="0"/>
              <a:t>, Pascal</a:t>
            </a:r>
            <a:endParaRPr lang="de-DE" sz="2400" dirty="0"/>
          </a:p>
          <a:p>
            <a:pPr marL="377190" indent="-342900"/>
            <a:r>
              <a:rPr lang="de-DE" sz="2400" dirty="0"/>
              <a:t>Einzeln oder in </a:t>
            </a:r>
            <a:r>
              <a:rPr lang="de-DE" sz="2400" dirty="0" err="1"/>
              <a:t>globo</a:t>
            </a:r>
            <a:r>
              <a:rPr lang="de-DE" sz="2400" dirty="0"/>
              <a:t>?</a:t>
            </a:r>
          </a:p>
          <a:p>
            <a:pPr marL="377190" indent="-342900"/>
            <a:r>
              <a:rPr lang="de-DE" sz="2400" dirty="0"/>
              <a:t>Geheim oder offen?</a:t>
            </a:r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67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/>
              <a:t>Wahl Präsidium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sz="3200" dirty="0" err="1"/>
              <a:t>PräsidentIn</a:t>
            </a:r>
            <a:r>
              <a:rPr lang="de-DE" sz="3200" dirty="0"/>
              <a:t> und Vize-</a:t>
            </a:r>
            <a:r>
              <a:rPr lang="de-DE" sz="3200" dirty="0" err="1"/>
              <a:t>PräsidentIn</a:t>
            </a:r>
            <a:endParaRPr lang="de-DE" sz="3200" dirty="0"/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016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998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2D451-B49A-6446-B984-9E3B0578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Reglement FG IUS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575CE6-B63F-BB4D-A8F6-F1D55928F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50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Reglement FG IUS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0095" y="2132856"/>
            <a:ext cx="7772400" cy="4846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Neu: §11 Abs. 3: </a:t>
            </a:r>
            <a:r>
              <a:rPr lang="de-DE" sz="1600" i="1" dirty="0"/>
              <a:t>Während eines Amtsjahres auftretende Vakanzen in den Ressorts werden durch den Vorstand selbst besetzt. Die Neubesetzung des Präsidiums muss an der nächsten Generalversammlung bestätigt werden. </a:t>
            </a:r>
            <a:br>
              <a:rPr lang="de-DE" sz="1600" dirty="0"/>
            </a:br>
            <a:endParaRPr lang="de-DE" sz="1600" i="1" dirty="0"/>
          </a:p>
        </p:txBody>
      </p:sp>
      <p:pic>
        <p:nvPicPr>
          <p:cNvPr id="6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4273D7F-4942-2343-B0BA-84717276BC65}"/>
              </a:ext>
            </a:extLst>
          </p:cNvPr>
          <p:cNvSpPr txBox="1">
            <a:spLocks/>
          </p:cNvSpPr>
          <p:nvPr/>
        </p:nvSpPr>
        <p:spPr>
          <a:xfrm>
            <a:off x="680095" y="4434840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Angenommen?</a:t>
            </a:r>
          </a:p>
          <a:p>
            <a:r>
              <a:rPr lang="de-DE"/>
              <a:t>Abgelehnt?</a:t>
            </a:r>
          </a:p>
          <a:p>
            <a:r>
              <a:rPr lang="de-DE"/>
              <a:t>Enthaltungen?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843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5400" dirty="0"/>
              <a:t>Varia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4893" y="3940680"/>
            <a:ext cx="7886700" cy="669673"/>
          </a:xfrm>
        </p:spPr>
        <p:txBody>
          <a:bodyPr>
            <a:normAutofit fontScale="92500" lnSpcReduction="20000"/>
          </a:bodyPr>
          <a:lstStyle/>
          <a:p>
            <a:r>
              <a:rPr lang="de-DE" sz="5400" dirty="0"/>
              <a:t>???</a:t>
            </a:r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27" y="-2912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7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434298-611D-4619-921A-E47D2B71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887812"/>
            <a:ext cx="9141714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7726E4-C74B-4871-9447-D1F29DC26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3BA0B5-D754-4E68-AC5D-31901C558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57600"/>
            <a:ext cx="914171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56132D-B05D-4716-8BA7-83610751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0"/>
            <a:ext cx="9141714" cy="457200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319" y="3794760"/>
            <a:ext cx="8603674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700" spc="150" dirty="0" err="1"/>
              <a:t>Vielen</a:t>
            </a:r>
            <a:r>
              <a:rPr lang="en-US" sz="4700" spc="150" dirty="0"/>
              <a:t> Dank </a:t>
            </a:r>
            <a:br>
              <a:rPr lang="en-US" sz="4700" spc="150" dirty="0"/>
            </a:br>
            <a:r>
              <a:rPr lang="en-US" sz="4700" spc="150" dirty="0" err="1"/>
              <a:t>für</a:t>
            </a:r>
            <a:r>
              <a:rPr lang="en-US" sz="4700" spc="150" dirty="0"/>
              <a:t> </a:t>
            </a:r>
            <a:r>
              <a:rPr lang="en-US" sz="4700" spc="150" dirty="0" err="1"/>
              <a:t>Eure</a:t>
            </a:r>
            <a:r>
              <a:rPr lang="en-US" sz="4700" spc="150" dirty="0"/>
              <a:t> </a:t>
            </a:r>
            <a:r>
              <a:rPr lang="en-US" sz="4700" spc="150" dirty="0" err="1"/>
              <a:t>Aufmerksamkeit</a:t>
            </a:r>
            <a:endParaRPr lang="en-US" sz="4700" spc="15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5291" y="5528811"/>
            <a:ext cx="7673418" cy="37708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Und einen schönen Abend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/>
          </a:p>
        </p:txBody>
      </p:sp>
      <p:pic>
        <p:nvPicPr>
          <p:cNvPr id="6" name="Grafik 5" descr="Ein Bild, das Person, darstellend, Gruppe, stehend enthält.&#10;&#10;Automatisch generierte Beschreibung">
            <a:extLst>
              <a:ext uri="{FF2B5EF4-FFF2-40B4-BE49-F238E27FC236}">
                <a16:creationId xmlns:a16="http://schemas.microsoft.com/office/drawing/2014/main" id="{6CB09D94-E699-4946-AB77-28E0405B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807"/>
          <a:stretch/>
        </p:blipFill>
        <p:spPr>
          <a:xfrm>
            <a:off x="-9872" y="-27001"/>
            <a:ext cx="5657830" cy="3657589"/>
          </a:xfrm>
          <a:prstGeom prst="rect">
            <a:avLst/>
          </a:prstGeom>
        </p:spPr>
      </p:pic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r="3255"/>
          <a:stretch/>
        </p:blipFill>
        <p:spPr bwMode="auto">
          <a:xfrm>
            <a:off x="6428997" y="-18057"/>
            <a:ext cx="1979712" cy="20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92B74C1-BE4E-254F-9655-FA2DDDB10723}"/>
              </a:ext>
            </a:extLst>
          </p:cNvPr>
          <p:cNvSpPr txBox="1"/>
          <p:nvPr/>
        </p:nvSpPr>
        <p:spPr>
          <a:xfrm>
            <a:off x="6234545" y="20643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98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Organisatorische Wahlen</a:t>
            </a:r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539552" y="2127930"/>
            <a:ext cx="4754880" cy="384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Inhaltsplatzhalter 2"/>
          <p:cNvSpPr>
            <a:spLocks noGrp="1"/>
          </p:cNvSpPr>
          <p:nvPr>
            <p:ph type="body" sz="half" idx="2"/>
          </p:nvPr>
        </p:nvSpPr>
        <p:spPr>
          <a:xfrm>
            <a:off x="5294432" y="2150621"/>
            <a:ext cx="3670056" cy="3429000"/>
          </a:xfrm>
        </p:spPr>
        <p:txBody>
          <a:bodyPr anchor="ctr">
            <a:normAutofit/>
          </a:bodyPr>
          <a:lstStyle/>
          <a:p>
            <a:pPr algn="ctr"/>
            <a:r>
              <a:rPr lang="de-DE" sz="3200" dirty="0"/>
              <a:t> </a:t>
            </a:r>
            <a:r>
              <a:rPr lang="de-DE" sz="3200" dirty="0" err="1"/>
              <a:t>TagespräsidentIn</a:t>
            </a:r>
            <a:endParaRPr lang="de-DE" sz="3200" dirty="0"/>
          </a:p>
          <a:p>
            <a:pPr algn="ctr"/>
            <a:r>
              <a:rPr lang="de-DE" sz="3200" dirty="0"/>
              <a:t> </a:t>
            </a:r>
            <a:r>
              <a:rPr lang="de-DE" sz="3200" dirty="0" err="1"/>
              <a:t>ProtokollführerIn</a:t>
            </a:r>
            <a:endParaRPr lang="de-DE" sz="3200" dirty="0"/>
          </a:p>
          <a:p>
            <a:pPr algn="ctr"/>
            <a:r>
              <a:rPr lang="de-DE" sz="3200" dirty="0"/>
              <a:t>Stimmzähler</a:t>
            </a:r>
          </a:p>
          <a:p>
            <a:endParaRPr lang="de-DE" dirty="0"/>
          </a:p>
        </p:txBody>
      </p:sp>
      <p:pic>
        <p:nvPicPr>
          <p:cNvPr id="6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7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5400" dirty="0"/>
              <a:t>Genehmigungen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3200" dirty="0"/>
              <a:t>Traktandenliste</a:t>
            </a:r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r>
              <a:rPr lang="de-CH" sz="3200" dirty="0"/>
              <a:t>Protokoll der GV 2021</a:t>
            </a:r>
          </a:p>
          <a:p>
            <a:pPr marL="205740" lvl="1" indent="0">
              <a:buNone/>
            </a:pPr>
            <a:endParaRPr lang="de-CH" dirty="0"/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98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Rückblick auf das Jahr 2021</a:t>
            </a:r>
          </a:p>
        </p:txBody>
      </p:sp>
      <p:pic>
        <p:nvPicPr>
          <p:cNvPr id="4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27" y="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5400" dirty="0"/>
              <a:t>Intern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85019" y="2011680"/>
            <a:ext cx="7772400" cy="4546778"/>
          </a:xfrm>
        </p:spPr>
        <p:txBody>
          <a:bodyPr>
            <a:normAutofit/>
          </a:bodyPr>
          <a:lstStyle/>
          <a:p>
            <a:r>
              <a:rPr lang="de-DE" sz="3200" dirty="0"/>
              <a:t>Übergabe Ressort Medien erfolgreich absolviert und neues Design auf Website etabliert</a:t>
            </a:r>
          </a:p>
          <a:p>
            <a:r>
              <a:rPr lang="de-DE" sz="3200" dirty="0"/>
              <a:t>Interne Kommunikation verbessert </a:t>
            </a:r>
          </a:p>
          <a:p>
            <a:r>
              <a:rPr lang="de-DE" sz="3200" dirty="0"/>
              <a:t>Bekanntheitsgrad der FG erhöht</a:t>
            </a:r>
          </a:p>
          <a:p>
            <a:r>
              <a:rPr lang="de-DE" sz="3200" dirty="0"/>
              <a:t>Fotoshooting für Website und </a:t>
            </a:r>
            <a:r>
              <a:rPr lang="de-DE" sz="3200" dirty="0" err="1"/>
              <a:t>Social</a:t>
            </a:r>
            <a:r>
              <a:rPr lang="de-DE" sz="3200" dirty="0"/>
              <a:t> Media</a:t>
            </a:r>
          </a:p>
          <a:p>
            <a:r>
              <a:rPr lang="de-DE" sz="3200" dirty="0"/>
              <a:t>Ordnung Büro, Dropbox und E-Mail</a:t>
            </a:r>
          </a:p>
          <a:p>
            <a:r>
              <a:rPr lang="de-DE" sz="3200" dirty="0"/>
              <a:t>Neue Mitglieder</a:t>
            </a:r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4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Aktivitäten FS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3200" dirty="0"/>
              <a:t>SLTA Zusammenarbeit</a:t>
            </a:r>
          </a:p>
          <a:p>
            <a:r>
              <a:rPr lang="de-DE" sz="3200" dirty="0" err="1"/>
              <a:t>Reglementsreform</a:t>
            </a:r>
            <a:r>
              <a:rPr lang="de-DE" sz="3200" dirty="0"/>
              <a:t> </a:t>
            </a:r>
            <a:r>
              <a:rPr lang="de-DE" sz="3200" dirty="0" err="1"/>
              <a:t>skuba</a:t>
            </a:r>
            <a:r>
              <a:rPr lang="de-DE" sz="3200" dirty="0"/>
              <a:t> &amp; Studierendenrat</a:t>
            </a:r>
          </a:p>
          <a:p>
            <a:r>
              <a:rPr lang="de-DE" sz="3200" dirty="0"/>
              <a:t>Online </a:t>
            </a:r>
            <a:r>
              <a:rPr lang="de-DE" sz="3200" dirty="0" err="1"/>
              <a:t>Hangout</a:t>
            </a:r>
            <a:r>
              <a:rPr lang="de-DE" sz="3200" dirty="0"/>
              <a:t> Event mit Wettbewerb</a:t>
            </a:r>
          </a:p>
          <a:p>
            <a:r>
              <a:rPr lang="de-DE" sz="3200" dirty="0"/>
              <a:t>Online FAQ</a:t>
            </a:r>
          </a:p>
          <a:p>
            <a:r>
              <a:rPr lang="de-DE" sz="3200" dirty="0"/>
              <a:t>Mediale Zusammenarbeit mit der Fakultät</a:t>
            </a:r>
          </a:p>
          <a:p>
            <a:r>
              <a:rPr lang="de-DE" sz="3200" dirty="0"/>
              <a:t>Kommunikation mit Fakultät bezüglich Lehre und Pandemie</a:t>
            </a:r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1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dirty="0"/>
              <a:t>Aktivitäten HS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3200" dirty="0" err="1"/>
              <a:t>Goodie</a:t>
            </a:r>
            <a:r>
              <a:rPr lang="de-DE" sz="3200" dirty="0"/>
              <a:t>-Bags für die </a:t>
            </a:r>
            <a:r>
              <a:rPr lang="de-DE" sz="3200" dirty="0" err="1"/>
              <a:t>Begrüssung</a:t>
            </a:r>
            <a:r>
              <a:rPr lang="de-DE" sz="3200" dirty="0"/>
              <a:t> der </a:t>
            </a:r>
            <a:r>
              <a:rPr lang="de-DE" sz="3200" dirty="0" err="1"/>
              <a:t>Erstsemestler</a:t>
            </a:r>
            <a:r>
              <a:rPr lang="de-DE" sz="3200" dirty="0"/>
              <a:t>/innen</a:t>
            </a:r>
          </a:p>
          <a:p>
            <a:r>
              <a:rPr lang="de-DE" sz="3200" dirty="0" err="1"/>
              <a:t>Whatsapp</a:t>
            </a:r>
            <a:r>
              <a:rPr lang="de-DE" sz="3200" dirty="0"/>
              <a:t>-Chat für </a:t>
            </a:r>
            <a:r>
              <a:rPr lang="de-DE" sz="3200" dirty="0" err="1"/>
              <a:t>Erstsemestler</a:t>
            </a:r>
            <a:r>
              <a:rPr lang="de-DE" sz="3200" dirty="0"/>
              <a:t>/innen</a:t>
            </a:r>
          </a:p>
          <a:p>
            <a:r>
              <a:rPr lang="de-DE" sz="3200" dirty="0" err="1"/>
              <a:t>Freshmen</a:t>
            </a:r>
            <a:r>
              <a:rPr lang="de-DE" sz="3200" dirty="0"/>
              <a:t> Day in den Merian Gärten</a:t>
            </a:r>
          </a:p>
          <a:p>
            <a:r>
              <a:rPr lang="de-DE" sz="3200" dirty="0"/>
              <a:t>Back on </a:t>
            </a:r>
            <a:r>
              <a:rPr lang="de-DE" sz="3200" dirty="0" err="1"/>
              <a:t>campus</a:t>
            </a:r>
            <a:endParaRPr lang="de-DE" sz="3200" dirty="0"/>
          </a:p>
          <a:p>
            <a:r>
              <a:rPr lang="de-DE" sz="3200" dirty="0"/>
              <a:t>Coffee Talk</a:t>
            </a:r>
          </a:p>
          <a:p>
            <a:r>
              <a:rPr lang="de-DE" sz="3200" dirty="0"/>
              <a:t>Promotionsfeier und –</a:t>
            </a:r>
            <a:r>
              <a:rPr lang="de-DE" sz="3200" dirty="0" err="1"/>
              <a:t>party</a:t>
            </a:r>
            <a:endParaRPr lang="de-DE" sz="3200" dirty="0"/>
          </a:p>
          <a:p>
            <a:r>
              <a:rPr lang="de-DE" sz="3200" dirty="0" err="1"/>
              <a:t>IusInhouse</a:t>
            </a:r>
            <a:endParaRPr lang="de-DE" sz="3200" dirty="0"/>
          </a:p>
        </p:txBody>
      </p:sp>
      <p:pic>
        <p:nvPicPr>
          <p:cNvPr id="5" name="Picture 2" descr="C:\Users\daniel.MECKYS\Pictures\FG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0" y="299542"/>
            <a:ext cx="1383010" cy="1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0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Grafik 9" descr="Ein Bild, das Himmel, draußen, Person, mehrere enthält.&#10;&#10;Automatisch generierte Beschreibung">
            <a:extLst>
              <a:ext uri="{FF2B5EF4-FFF2-40B4-BE49-F238E27FC236}">
                <a16:creationId xmlns:a16="http://schemas.microsoft.com/office/drawing/2014/main" id="{3C220D95-915E-E640-B929-61557B2C0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5" r="-2" b="28056"/>
          <a:stretch/>
        </p:blipFill>
        <p:spPr>
          <a:xfrm>
            <a:off x="241300" y="321733"/>
            <a:ext cx="4256171" cy="30308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35F8F5C-1E56-2A49-8B93-009382E90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1" r="26613" b="-1"/>
          <a:stretch/>
        </p:blipFill>
        <p:spPr>
          <a:xfrm>
            <a:off x="241301" y="3524289"/>
            <a:ext cx="2007434" cy="2776517"/>
          </a:xfrm>
          <a:prstGeom prst="rect">
            <a:avLst/>
          </a:prstGeom>
        </p:spPr>
      </p:pic>
      <p:pic>
        <p:nvPicPr>
          <p:cNvPr id="8" name="Grafik 7" descr="Ein Bild, das draußen, Himmel, Baum, Gras enthält.&#10;&#10;Automatisch generierte Beschreibung">
            <a:extLst>
              <a:ext uri="{FF2B5EF4-FFF2-40B4-BE49-F238E27FC236}">
                <a16:creationId xmlns:a16="http://schemas.microsoft.com/office/drawing/2014/main" id="{EF49A72A-F5AB-6242-9063-1EF053F1E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r="25141" b="5"/>
          <a:stretch/>
        </p:blipFill>
        <p:spPr>
          <a:xfrm>
            <a:off x="2369664" y="3514855"/>
            <a:ext cx="2127807" cy="27859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6E57786-8851-BA4D-8BFD-B72FBB178B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9" b="2"/>
          <a:stretch/>
        </p:blipFill>
        <p:spPr>
          <a:xfrm>
            <a:off x="4646529" y="321733"/>
            <a:ext cx="4256169" cy="597907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15D3DF-F1B9-E54B-8415-24957883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Freshman Day in den </a:t>
            </a: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Merian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</a:rPr>
              <a:t>-</a:t>
            </a:r>
            <a:r>
              <a:rPr lang="en-US" sz="1200" kern="1200" dirty="0" err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Gärten</a:t>
            </a:r>
            <a:endParaRPr lang="en-US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279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bund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Verbun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bun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506</Words>
  <Application>Microsoft Macintosh PowerPoint</Application>
  <PresentationFormat>Bildschirmpräsentation (4:3)</PresentationFormat>
  <Paragraphs>144</Paragraphs>
  <Slides>25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Calibri</vt:lpstr>
      <vt:lpstr>Calibri Light</vt:lpstr>
      <vt:lpstr>Corbel</vt:lpstr>
      <vt:lpstr>Wingdings</vt:lpstr>
      <vt:lpstr>Wingdings 2</vt:lpstr>
      <vt:lpstr>HDOfficeLightV0</vt:lpstr>
      <vt:lpstr>Verbund</vt:lpstr>
      <vt:lpstr>Generalversammlung 24.02.2022</vt:lpstr>
      <vt:lpstr>Traktanden</vt:lpstr>
      <vt:lpstr>Organisatorische Wahlen</vt:lpstr>
      <vt:lpstr>Genehmigungen</vt:lpstr>
      <vt:lpstr>Rückblick auf das Jahr 2021</vt:lpstr>
      <vt:lpstr>Intern</vt:lpstr>
      <vt:lpstr>Aktivitäten FS</vt:lpstr>
      <vt:lpstr>Aktivitäten HS</vt:lpstr>
      <vt:lpstr>PowerPoint-Präsentation</vt:lpstr>
      <vt:lpstr>PowerPoint-Präsentation</vt:lpstr>
      <vt:lpstr>AusBlick auf das nächste Jahr</vt:lpstr>
      <vt:lpstr>Organisatorisches</vt:lpstr>
      <vt:lpstr>Anlässe</vt:lpstr>
      <vt:lpstr>Jahresrechnung</vt:lpstr>
      <vt:lpstr>Bilanz</vt:lpstr>
      <vt:lpstr>Erfolgsrechnung</vt:lpstr>
      <vt:lpstr>Décharge Vorstand</vt:lpstr>
      <vt:lpstr>PowerPoint-Präsentation</vt:lpstr>
      <vt:lpstr>Wahlen  Vorstand</vt:lpstr>
      <vt:lpstr>Wahlen  Vorstand</vt:lpstr>
      <vt:lpstr>Wahl Präsidium</vt:lpstr>
      <vt:lpstr>Reglement FG IUS</vt:lpstr>
      <vt:lpstr>Reglement FG IUS</vt:lpstr>
      <vt:lpstr>Varia</vt:lpstr>
      <vt:lpstr>Vielen Dank  für Eure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Marcel Czaja</dc:creator>
  <cp:lastModifiedBy>Joel Marechal</cp:lastModifiedBy>
  <cp:revision>91</cp:revision>
  <dcterms:created xsi:type="dcterms:W3CDTF">2013-10-30T16:41:11Z</dcterms:created>
  <dcterms:modified xsi:type="dcterms:W3CDTF">2022-02-14T14:27:16Z</dcterms:modified>
</cp:coreProperties>
</file>